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2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9" r:id="rId11"/>
    <p:sldId id="268" r:id="rId12"/>
    <p:sldId id="265" r:id="rId13"/>
    <p:sldId id="266" r:id="rId14"/>
    <p:sldId id="267" r:id="rId15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16B35"/>
    <a:srgbClr val="B6793C"/>
    <a:srgbClr val="996633"/>
    <a:srgbClr val="4C4208"/>
    <a:srgbClr val="9481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6086" autoAdjust="0"/>
  </p:normalViewPr>
  <p:slideViewPr>
    <p:cSldViewPr>
      <p:cViewPr varScale="1">
        <p:scale>
          <a:sx n="102" d="100"/>
          <a:sy n="102" d="100"/>
        </p:scale>
        <p:origin x="121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3228" y="90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l">
              <a:defRPr sz="12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2/2/2020 am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r">
              <a:defRPr sz="1200"/>
            </a:lvl1pPr>
          </a:lstStyle>
          <a:p>
            <a:fld id="{E15FE949-9A8D-44F2-92E5-32D7FFB87726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70583" cy="482027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2962" y="1"/>
            <a:ext cx="3170583" cy="482027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r">
              <a:defRPr sz="1200"/>
            </a:lvl1pPr>
          </a:lstStyle>
          <a:p>
            <a:r>
              <a:rPr lang="en-US"/>
              <a:t>2/2/2020 am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51" tIns="47425" rIns="94851" bIns="4742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2183" y="4620250"/>
            <a:ext cx="5850835" cy="3780800"/>
          </a:xfrm>
          <a:prstGeom prst="rect">
            <a:avLst/>
          </a:prstGeom>
        </p:spPr>
        <p:txBody>
          <a:bodyPr vert="horz" lIns="94851" tIns="47425" rIns="94851" bIns="4742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173"/>
            <a:ext cx="3170583" cy="482027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2962" y="9119173"/>
            <a:ext cx="3170583" cy="482027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r">
              <a:defRPr sz="1200"/>
            </a:lvl1pPr>
          </a:lstStyle>
          <a:p>
            <a:fld id="{ED895730-D07F-488A-AD8E-E01EEB8C5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230601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2063115" y="630937"/>
            <a:ext cx="5230368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92" y="1098388"/>
            <a:ext cx="7738814" cy="4394988"/>
          </a:xfrm>
        </p:spPr>
        <p:txBody>
          <a:bodyPr anchor="ctr">
            <a:noAutofit/>
          </a:bodyPr>
          <a:lstStyle>
            <a:lvl1pPr algn="ctr">
              <a:defRPr sz="7500" spc="6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1284" y="5979197"/>
            <a:ext cx="6034030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500" b="1" i="0" cap="all" spc="300" baseline="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8892" y="6375679"/>
            <a:ext cx="174729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E2D0CF32-D5E5-4EB8-BAF1-B13D68B4235B}" type="datetime1">
              <a:rPr lang="en-US" smtClean="0"/>
              <a:t>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5249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0414" y="6375679"/>
            <a:ext cx="1747292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008E0090-76E6-46DB-92F9-1679D8164F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77319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B9188-3330-4B40-905B-51F3D494499D}" type="datetime1">
              <a:rPr lang="en-US" smtClean="0"/>
              <a:t>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E0090-76E6-46DB-92F9-1679D8164F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376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911" y="382386"/>
            <a:ext cx="1771930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4" y="382386"/>
            <a:ext cx="5809517" cy="560040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20334-02B3-4AF2-9013-742E02A097C8}" type="datetime1">
              <a:rPr lang="en-US" smtClean="0"/>
              <a:t>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E0090-76E6-46DB-92F9-1679D8164F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703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E4DCB-E774-4D4F-9D2A-393493682AAE}" type="datetime1">
              <a:rPr lang="en-US" smtClean="0"/>
              <a:t>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E0090-76E6-46DB-92F9-1679D8164F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821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2110979" cy="6858000"/>
          </a:xfrm>
          <a:custGeom>
            <a:avLst/>
            <a:gdLst/>
            <a:ahLst/>
            <a:cxnLst/>
            <a:rect l="0" t="0" r="r" b="b"/>
            <a:pathLst>
              <a:path w="1773" h="4320">
                <a:moveTo>
                  <a:pt x="0" y="0"/>
                </a:moveTo>
                <a:lnTo>
                  <a:pt x="891" y="0"/>
                </a:lnTo>
                <a:lnTo>
                  <a:pt x="906" y="56"/>
                </a:lnTo>
                <a:lnTo>
                  <a:pt x="921" y="111"/>
                </a:lnTo>
                <a:lnTo>
                  <a:pt x="938" y="165"/>
                </a:lnTo>
                <a:lnTo>
                  <a:pt x="957" y="217"/>
                </a:lnTo>
                <a:lnTo>
                  <a:pt x="980" y="266"/>
                </a:lnTo>
                <a:lnTo>
                  <a:pt x="1007" y="312"/>
                </a:lnTo>
                <a:lnTo>
                  <a:pt x="1036" y="351"/>
                </a:lnTo>
                <a:lnTo>
                  <a:pt x="1069" y="387"/>
                </a:lnTo>
                <a:lnTo>
                  <a:pt x="1105" y="422"/>
                </a:lnTo>
                <a:lnTo>
                  <a:pt x="1145" y="456"/>
                </a:lnTo>
                <a:lnTo>
                  <a:pt x="1185" y="487"/>
                </a:lnTo>
                <a:lnTo>
                  <a:pt x="1227" y="520"/>
                </a:lnTo>
                <a:lnTo>
                  <a:pt x="1270" y="551"/>
                </a:lnTo>
                <a:lnTo>
                  <a:pt x="1311" y="584"/>
                </a:lnTo>
                <a:lnTo>
                  <a:pt x="1352" y="617"/>
                </a:lnTo>
                <a:lnTo>
                  <a:pt x="1390" y="651"/>
                </a:lnTo>
                <a:lnTo>
                  <a:pt x="1425" y="687"/>
                </a:lnTo>
                <a:lnTo>
                  <a:pt x="1456" y="725"/>
                </a:lnTo>
                <a:lnTo>
                  <a:pt x="1484" y="765"/>
                </a:lnTo>
                <a:lnTo>
                  <a:pt x="1505" y="808"/>
                </a:lnTo>
                <a:lnTo>
                  <a:pt x="1521" y="856"/>
                </a:lnTo>
                <a:lnTo>
                  <a:pt x="1530" y="907"/>
                </a:lnTo>
                <a:lnTo>
                  <a:pt x="1534" y="960"/>
                </a:lnTo>
                <a:lnTo>
                  <a:pt x="1534" y="1013"/>
                </a:lnTo>
                <a:lnTo>
                  <a:pt x="1530" y="1068"/>
                </a:lnTo>
                <a:lnTo>
                  <a:pt x="1523" y="1125"/>
                </a:lnTo>
                <a:lnTo>
                  <a:pt x="1515" y="1181"/>
                </a:lnTo>
                <a:lnTo>
                  <a:pt x="1508" y="1237"/>
                </a:lnTo>
                <a:lnTo>
                  <a:pt x="1501" y="1293"/>
                </a:lnTo>
                <a:lnTo>
                  <a:pt x="1496" y="1350"/>
                </a:lnTo>
                <a:lnTo>
                  <a:pt x="1494" y="1405"/>
                </a:lnTo>
                <a:lnTo>
                  <a:pt x="1497" y="1458"/>
                </a:lnTo>
                <a:lnTo>
                  <a:pt x="1504" y="1511"/>
                </a:lnTo>
                <a:lnTo>
                  <a:pt x="1517" y="1560"/>
                </a:lnTo>
                <a:lnTo>
                  <a:pt x="1535" y="1610"/>
                </a:lnTo>
                <a:lnTo>
                  <a:pt x="1557" y="1659"/>
                </a:lnTo>
                <a:lnTo>
                  <a:pt x="1583" y="1708"/>
                </a:lnTo>
                <a:lnTo>
                  <a:pt x="1611" y="1757"/>
                </a:lnTo>
                <a:lnTo>
                  <a:pt x="1640" y="1807"/>
                </a:lnTo>
                <a:lnTo>
                  <a:pt x="1669" y="1855"/>
                </a:lnTo>
                <a:lnTo>
                  <a:pt x="1696" y="1905"/>
                </a:lnTo>
                <a:lnTo>
                  <a:pt x="1721" y="1954"/>
                </a:lnTo>
                <a:lnTo>
                  <a:pt x="1742" y="2006"/>
                </a:lnTo>
                <a:lnTo>
                  <a:pt x="1759" y="2057"/>
                </a:lnTo>
                <a:lnTo>
                  <a:pt x="1769" y="2108"/>
                </a:lnTo>
                <a:lnTo>
                  <a:pt x="1773" y="2160"/>
                </a:lnTo>
                <a:lnTo>
                  <a:pt x="1769" y="2212"/>
                </a:lnTo>
                <a:lnTo>
                  <a:pt x="1759" y="2263"/>
                </a:lnTo>
                <a:lnTo>
                  <a:pt x="1742" y="2314"/>
                </a:lnTo>
                <a:lnTo>
                  <a:pt x="1721" y="2366"/>
                </a:lnTo>
                <a:lnTo>
                  <a:pt x="1696" y="2415"/>
                </a:lnTo>
                <a:lnTo>
                  <a:pt x="1669" y="2465"/>
                </a:lnTo>
                <a:lnTo>
                  <a:pt x="1640" y="2513"/>
                </a:lnTo>
                <a:lnTo>
                  <a:pt x="1611" y="2563"/>
                </a:lnTo>
                <a:lnTo>
                  <a:pt x="1583" y="2612"/>
                </a:lnTo>
                <a:lnTo>
                  <a:pt x="1557" y="2661"/>
                </a:lnTo>
                <a:lnTo>
                  <a:pt x="1535" y="2710"/>
                </a:lnTo>
                <a:lnTo>
                  <a:pt x="1517" y="2760"/>
                </a:lnTo>
                <a:lnTo>
                  <a:pt x="1504" y="2809"/>
                </a:lnTo>
                <a:lnTo>
                  <a:pt x="1497" y="2862"/>
                </a:lnTo>
                <a:lnTo>
                  <a:pt x="1494" y="2915"/>
                </a:lnTo>
                <a:lnTo>
                  <a:pt x="1496" y="2970"/>
                </a:lnTo>
                <a:lnTo>
                  <a:pt x="1501" y="3027"/>
                </a:lnTo>
                <a:lnTo>
                  <a:pt x="1508" y="3083"/>
                </a:lnTo>
                <a:lnTo>
                  <a:pt x="1515" y="3139"/>
                </a:lnTo>
                <a:lnTo>
                  <a:pt x="1523" y="3195"/>
                </a:lnTo>
                <a:lnTo>
                  <a:pt x="1530" y="3252"/>
                </a:lnTo>
                <a:lnTo>
                  <a:pt x="1534" y="3307"/>
                </a:lnTo>
                <a:lnTo>
                  <a:pt x="1534" y="3360"/>
                </a:lnTo>
                <a:lnTo>
                  <a:pt x="1530" y="3413"/>
                </a:lnTo>
                <a:lnTo>
                  <a:pt x="1521" y="3464"/>
                </a:lnTo>
                <a:lnTo>
                  <a:pt x="1505" y="3512"/>
                </a:lnTo>
                <a:lnTo>
                  <a:pt x="1484" y="3555"/>
                </a:lnTo>
                <a:lnTo>
                  <a:pt x="1456" y="3595"/>
                </a:lnTo>
                <a:lnTo>
                  <a:pt x="1425" y="3633"/>
                </a:lnTo>
                <a:lnTo>
                  <a:pt x="1390" y="3669"/>
                </a:lnTo>
                <a:lnTo>
                  <a:pt x="1352" y="3703"/>
                </a:lnTo>
                <a:lnTo>
                  <a:pt x="1311" y="3736"/>
                </a:lnTo>
                <a:lnTo>
                  <a:pt x="1270" y="3769"/>
                </a:lnTo>
                <a:lnTo>
                  <a:pt x="1227" y="3800"/>
                </a:lnTo>
                <a:lnTo>
                  <a:pt x="1185" y="3833"/>
                </a:lnTo>
                <a:lnTo>
                  <a:pt x="1145" y="3864"/>
                </a:lnTo>
                <a:lnTo>
                  <a:pt x="1105" y="3898"/>
                </a:lnTo>
                <a:lnTo>
                  <a:pt x="1069" y="3933"/>
                </a:lnTo>
                <a:lnTo>
                  <a:pt x="1036" y="3969"/>
                </a:lnTo>
                <a:lnTo>
                  <a:pt x="1007" y="4008"/>
                </a:lnTo>
                <a:lnTo>
                  <a:pt x="980" y="4054"/>
                </a:lnTo>
                <a:lnTo>
                  <a:pt x="957" y="4103"/>
                </a:lnTo>
                <a:lnTo>
                  <a:pt x="938" y="4155"/>
                </a:lnTo>
                <a:lnTo>
                  <a:pt x="921" y="4209"/>
                </a:lnTo>
                <a:lnTo>
                  <a:pt x="906" y="4264"/>
                </a:lnTo>
                <a:lnTo>
                  <a:pt x="891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197" y="1073889"/>
            <a:ext cx="6140303" cy="4064627"/>
          </a:xfrm>
        </p:spPr>
        <p:txBody>
          <a:bodyPr anchor="b">
            <a:normAutofit/>
          </a:bodyPr>
          <a:lstStyle>
            <a:lvl1pPr>
              <a:defRPr sz="6300" spc="6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198" y="5159782"/>
            <a:ext cx="5263116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500" b="1" i="0" cap="all" spc="300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27410" y="6375679"/>
            <a:ext cx="1120460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515C04A-1E4A-4CDA-AE18-9C9AF5F56804}" type="datetime1">
              <a:rPr lang="en-US" smtClean="0"/>
              <a:t>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298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6825" y="6375679"/>
            <a:ext cx="1115675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08E0090-76E6-46DB-92F9-1679D8164F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reeform 11"/>
          <p:cNvSpPr/>
          <p:nvPr/>
        </p:nvSpPr>
        <p:spPr bwMode="auto">
          <a:xfrm>
            <a:off x="655786" y="0"/>
            <a:ext cx="1234679" cy="6858000"/>
          </a:xfrm>
          <a:custGeom>
            <a:avLst/>
            <a:gdLst/>
            <a:ahLst/>
            <a:cxnLst/>
            <a:rect l="0" t="0" r="r" b="b"/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110979" cy="6858000"/>
            <a:chOff x="0" y="0"/>
            <a:chExt cx="2110979" cy="6858000"/>
          </a:xfrm>
        </p:grpSpPr>
        <p:sp>
          <p:nvSpPr>
            <p:cNvPr id="9" name="Freeform 8" title="left scallop shape"/>
            <p:cNvSpPr/>
            <p:nvPr/>
          </p:nvSpPr>
          <p:spPr bwMode="auto">
            <a:xfrm>
              <a:off x="0" y="0"/>
              <a:ext cx="2110979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11" title="left scallop inline"/>
            <p:cNvSpPr/>
            <p:nvPr/>
          </p:nvSpPr>
          <p:spPr bwMode="auto">
            <a:xfrm>
              <a:off x="655786" y="0"/>
              <a:ext cx="1234679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0596742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2286000"/>
            <a:ext cx="3593592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5846" y="2286000"/>
            <a:ext cx="3593592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43000-DF06-4DDD-8621-88081823AD69}" type="datetime1">
              <a:rPr lang="en-US" smtClean="0"/>
              <a:t>2/8/2020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E0090-76E6-46DB-92F9-1679D8164F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978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5" y="381001"/>
            <a:ext cx="7629525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1832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1832" y="2909102"/>
            <a:ext cx="361188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5398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5398" y="2909102"/>
            <a:ext cx="361188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DFF8D-ADA8-47F5-A891-074BACE6AA0C}" type="datetime1">
              <a:rPr lang="en-US" smtClean="0"/>
              <a:t>2/8/2020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E0090-76E6-46DB-92F9-1679D8164F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805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E28CF-6DA4-4260-862D-6683F8CD5358}" type="datetime1">
              <a:rPr lang="en-US" smtClean="0"/>
              <a:t>2/8/2020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E0090-76E6-46DB-92F9-1679D8164F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682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2ED00-1CC4-4B41-A495-9678CCB40A59}" type="datetime1">
              <a:rPr lang="en-US" smtClean="0"/>
              <a:t>2/8/2020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E0090-76E6-46DB-92F9-1679D8164F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301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4" y="457200"/>
            <a:ext cx="2319086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cap="all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88" y="920377"/>
            <a:ext cx="4618814" cy="498512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4" y="1741336"/>
            <a:ext cx="2319086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3789" y="6375679"/>
            <a:ext cx="925016" cy="348462"/>
          </a:xfrm>
        </p:spPr>
        <p:txBody>
          <a:bodyPr/>
          <a:lstStyle/>
          <a:p>
            <a:fld id="{74C6868E-7012-49DC-9155-FA35170F1DAD}" type="datetime1">
              <a:rPr lang="en-US" smtClean="0"/>
              <a:t>2/8/2020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8261" y="6375679"/>
            <a:ext cx="924342" cy="345796"/>
          </a:xfrm>
        </p:spPr>
        <p:txBody>
          <a:bodyPr/>
          <a:lstStyle/>
          <a:p>
            <a:fld id="{008E0090-76E6-46DB-92F9-1679D8164F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62327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2598" y="1"/>
            <a:ext cx="5516689" cy="685799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3" y="457200"/>
            <a:ext cx="2319088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3" y="1741336"/>
            <a:ext cx="2319088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4463" y="6375679"/>
            <a:ext cx="924342" cy="348462"/>
          </a:xfrm>
        </p:spPr>
        <p:txBody>
          <a:bodyPr/>
          <a:lstStyle/>
          <a:p>
            <a:fld id="{29BF3ED4-308B-495D-B2D0-581644108EDB}" type="datetime1">
              <a:rPr lang="en-US" smtClean="0"/>
              <a:t>2/8/2020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56153" y="6375679"/>
            <a:ext cx="947460" cy="345796"/>
          </a:xfrm>
        </p:spPr>
        <p:txBody>
          <a:bodyPr/>
          <a:lstStyle/>
          <a:p>
            <a:fld id="{008E0090-76E6-46DB-92F9-1679D8164F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00368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8758" y="2286002"/>
            <a:ext cx="763374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8758" y="6375679"/>
            <a:ext cx="174729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AF25928-D79B-4753-982F-91D4CC50B9D4}" type="datetime1">
              <a:rPr lang="en-US" smtClean="0"/>
              <a:t>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75679"/>
            <a:ext cx="30861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75679"/>
            <a:ext cx="211454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08E0090-76E6-46DB-92F9-1679D8164F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right edge border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Freeform 5"/>
          <p:cNvSpPr/>
          <p:nvPr/>
        </p:nvSpPr>
        <p:spPr bwMode="auto">
          <a:xfrm>
            <a:off x="1" y="0"/>
            <a:ext cx="679090" cy="6858000"/>
          </a:xfrm>
          <a:custGeom>
            <a:avLst/>
            <a:gdLst/>
            <a:ahLst/>
            <a:cxnLst/>
            <a:rect l="0" t="0" r="r" b="b"/>
            <a:pathLst>
              <a:path w="211" h="2160">
                <a:moveTo>
                  <a:pt x="155" y="1728"/>
                </a:moveTo>
                <a:cubicBezTo>
                  <a:pt x="155" y="1620"/>
                  <a:pt x="211" y="1620"/>
                  <a:pt x="211" y="1512"/>
                </a:cubicBezTo>
                <a:cubicBezTo>
                  <a:pt x="211" y="1404"/>
                  <a:pt x="155" y="1404"/>
                  <a:pt x="155" y="1296"/>
                </a:cubicBezTo>
                <a:cubicBezTo>
                  <a:pt x="155" y="1188"/>
                  <a:pt x="211" y="1188"/>
                  <a:pt x="211" y="1080"/>
                </a:cubicBezTo>
                <a:cubicBezTo>
                  <a:pt x="211" y="972"/>
                  <a:pt x="155" y="972"/>
                  <a:pt x="155" y="864"/>
                </a:cubicBezTo>
                <a:cubicBezTo>
                  <a:pt x="155" y="756"/>
                  <a:pt x="211" y="756"/>
                  <a:pt x="211" y="648"/>
                </a:cubicBezTo>
                <a:cubicBezTo>
                  <a:pt x="211" y="540"/>
                  <a:pt x="155" y="540"/>
                  <a:pt x="155" y="432"/>
                </a:cubicBezTo>
                <a:cubicBezTo>
                  <a:pt x="155" y="324"/>
                  <a:pt x="211" y="324"/>
                  <a:pt x="211" y="216"/>
                </a:cubicBezTo>
                <a:cubicBezTo>
                  <a:pt x="211" y="108"/>
                  <a:pt x="155" y="108"/>
                  <a:pt x="15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160"/>
                  <a:pt x="0" y="2160"/>
                  <a:pt x="0" y="2160"/>
                </a:cubicBezTo>
                <a:cubicBezTo>
                  <a:pt x="155" y="2160"/>
                  <a:pt x="155" y="2160"/>
                  <a:pt x="155" y="2160"/>
                </a:cubicBezTo>
                <a:cubicBezTo>
                  <a:pt x="155" y="2052"/>
                  <a:pt x="211" y="2052"/>
                  <a:pt x="211" y="1944"/>
                </a:cubicBezTo>
                <a:cubicBezTo>
                  <a:pt x="211" y="1836"/>
                  <a:pt x="155" y="1836"/>
                  <a:pt x="155" y="172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1085114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5100" kern="1200" cap="all" spc="15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0" pos="594">
          <p15:clr>
            <a:srgbClr val="F26B43"/>
          </p15:clr>
        </p15:guide>
        <p15:guide id="3" pos="5400">
          <p15:clr>
            <a:srgbClr val="F26B43"/>
          </p15:clr>
        </p15:guide>
        <p15:guide id="4" orient="horz" pos="4008">
          <p15:clr>
            <a:srgbClr val="F26B43"/>
          </p15:clr>
        </p15:guide>
        <p15:guide id="5" orient="horz" pos="1440">
          <p15:clr>
            <a:srgbClr val="F26B43"/>
          </p15:clr>
        </p15:guide>
        <p15:guide id="6" orient="horz" pos="3720">
          <p15:clr>
            <a:srgbClr val="F26B43"/>
          </p15:clr>
        </p15:guide>
        <p15:guide id="7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1786" y="2210969"/>
            <a:ext cx="7738814" cy="2169825"/>
          </a:xfrm>
        </p:spPr>
        <p:txBody>
          <a:bodyPr>
            <a:spAutoFit/>
          </a:bodyPr>
          <a:lstStyle/>
          <a:p>
            <a:r>
              <a:rPr lang="en-US" dirty="0"/>
              <a:t>“Go Make Disciples”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1284" y="5979197"/>
            <a:ext cx="6034030" cy="523220"/>
          </a:xfrm>
        </p:spPr>
        <p:txBody>
          <a:bodyPr>
            <a:spAutoFit/>
          </a:bodyPr>
          <a:lstStyle/>
          <a:p>
            <a:r>
              <a:rPr lang="en-US" sz="2800" dirty="0"/>
              <a:t>Matthew 28:19-20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EDAF05-5556-4F7E-9A12-6EFECBACA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E0090-76E6-46DB-92F9-1679D8164F8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pAutoFit/>
          </a:bodyPr>
          <a:lstStyle/>
          <a:p>
            <a:r>
              <a:rPr lang="en-US" dirty="0"/>
              <a:t>The Beginning Of Discipleship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108" y="1828800"/>
            <a:ext cx="8503172" cy="4632422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i="1" dirty="0">
                <a:solidFill>
                  <a:schemeClr val="tx1"/>
                </a:solidFill>
              </a:rPr>
              <a:t>“</a:t>
            </a:r>
            <a:r>
              <a:rPr lang="en-US" sz="3200" i="1" u="sng" dirty="0">
                <a:solidFill>
                  <a:schemeClr val="tx1"/>
                </a:solidFill>
              </a:rPr>
              <a:t>Go make disciples</a:t>
            </a:r>
            <a:r>
              <a:rPr lang="en-US" sz="3200" i="1" dirty="0">
                <a:solidFill>
                  <a:schemeClr val="tx1"/>
                </a:solidFill>
              </a:rPr>
              <a:t>.” </a:t>
            </a:r>
            <a:r>
              <a:rPr lang="en-US" sz="3200" b="1" i="1" dirty="0">
                <a:solidFill>
                  <a:schemeClr val="tx1"/>
                </a:solidFill>
              </a:rPr>
              <a:t>TEACH</a:t>
            </a:r>
            <a:endParaRPr lang="en-US" sz="3200" dirty="0">
              <a:solidFill>
                <a:schemeClr val="tx1"/>
              </a:solidFill>
            </a:endParaRPr>
          </a:p>
          <a:p>
            <a:pPr>
              <a:buNone/>
            </a:pPr>
            <a:endParaRPr lang="en-US" sz="1600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</a:rPr>
              <a:t>Choice of masters (disciple). Acts 11:26, 21 (“Lord”), 23.</a:t>
            </a:r>
          </a:p>
          <a:p>
            <a:r>
              <a:rPr lang="en-US" sz="2800" dirty="0">
                <a:solidFill>
                  <a:schemeClr val="tx1"/>
                </a:solidFill>
              </a:rPr>
              <a:t>Choice of conduct. cf. 1 Peter 4:1-5.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Repentance Must Occur.  Acts 11:18.</a:t>
            </a:r>
          </a:p>
          <a:p>
            <a:r>
              <a:rPr lang="en-US" sz="2800" dirty="0">
                <a:solidFill>
                  <a:schemeClr val="tx1"/>
                </a:solidFill>
              </a:rPr>
              <a:t>Radical change in life because: </a:t>
            </a:r>
          </a:p>
          <a:p>
            <a:pPr lvl="1"/>
            <a:r>
              <a:rPr lang="nn-NO" sz="2400" dirty="0">
                <a:solidFill>
                  <a:schemeClr val="tx1"/>
                </a:solidFill>
              </a:rPr>
              <a:t>Die to sin. Galatians 2:20.</a:t>
            </a:r>
            <a:endParaRPr lang="en-US" sz="2400" b="1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algn="ctr">
              <a:buNone/>
            </a:pPr>
            <a:r>
              <a:rPr lang="en-US" sz="3200" b="1" dirty="0">
                <a:solidFill>
                  <a:schemeClr val="tx1"/>
                </a:solidFill>
              </a:rPr>
              <a:t>Choice. cf. Romans 6:16-18</a:t>
            </a:r>
            <a:endParaRPr lang="en-US" sz="2400" b="1" i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7E6F0E-2060-4CD6-98A5-62093687A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E0090-76E6-46DB-92F9-1679D8164F8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pAutoFit/>
          </a:bodyPr>
          <a:lstStyle/>
          <a:p>
            <a:r>
              <a:rPr lang="en-US" dirty="0"/>
              <a:t>The Beginning Of Discipleship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2009938"/>
            <a:ext cx="8496300" cy="4819781"/>
          </a:xfr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200" b="1" i="1" dirty="0">
                <a:solidFill>
                  <a:schemeClr val="tx1"/>
                </a:solidFill>
              </a:rPr>
              <a:t> TEACH </a:t>
            </a:r>
            <a:r>
              <a:rPr lang="en-US" sz="3200" b="1" dirty="0">
                <a:solidFill>
                  <a:schemeClr val="tx1"/>
                </a:solidFill>
              </a:rPr>
              <a:t>– Disciples are not made by the gospels of men:</a:t>
            </a:r>
          </a:p>
          <a:p>
            <a:pPr>
              <a:buNone/>
            </a:pPr>
            <a:r>
              <a:rPr lang="en-US" sz="2800" dirty="0">
                <a:solidFill>
                  <a:schemeClr val="tx1"/>
                </a:solidFill>
              </a:rPr>
              <a:t> 1. </a:t>
            </a:r>
            <a:r>
              <a:rPr lang="en-US" sz="2800" u="sng" dirty="0">
                <a:solidFill>
                  <a:schemeClr val="tx1"/>
                </a:solidFill>
              </a:rPr>
              <a:t>Social gospel</a:t>
            </a:r>
            <a:r>
              <a:rPr lang="en-US" sz="2800" dirty="0">
                <a:solidFill>
                  <a:schemeClr val="tx1"/>
                </a:solidFill>
              </a:rPr>
              <a:t>: Converted to recreation and social activities.</a:t>
            </a:r>
          </a:p>
          <a:p>
            <a:pPr>
              <a:buNone/>
            </a:pPr>
            <a:r>
              <a:rPr lang="en-US" sz="2800" dirty="0">
                <a:solidFill>
                  <a:schemeClr val="tx1"/>
                </a:solidFill>
              </a:rPr>
              <a:t> 2. </a:t>
            </a:r>
            <a:r>
              <a:rPr lang="en-US" sz="2800" u="sng" dirty="0">
                <a:solidFill>
                  <a:schemeClr val="tx1"/>
                </a:solidFill>
              </a:rPr>
              <a:t>Ecumenical gospel</a:t>
            </a:r>
            <a:r>
              <a:rPr lang="en-US" sz="2800" dirty="0">
                <a:solidFill>
                  <a:schemeClr val="tx1"/>
                </a:solidFill>
              </a:rPr>
              <a:t>: Unity in moral and doctrinal diversity is sin (Galatians 1:8-9; 2 John 9-11).</a:t>
            </a:r>
          </a:p>
          <a:p>
            <a:pPr>
              <a:buNone/>
            </a:pPr>
            <a:r>
              <a:rPr lang="en-US" sz="2800" dirty="0">
                <a:solidFill>
                  <a:schemeClr val="tx1"/>
                </a:solidFill>
              </a:rPr>
              <a:t> 3. </a:t>
            </a:r>
            <a:r>
              <a:rPr lang="en-US" sz="2800" u="sng" dirty="0">
                <a:solidFill>
                  <a:schemeClr val="tx1"/>
                </a:solidFill>
              </a:rPr>
              <a:t>Denominational gospels</a:t>
            </a:r>
            <a:r>
              <a:rPr lang="en-US" sz="2800" dirty="0">
                <a:solidFill>
                  <a:schemeClr val="tx1"/>
                </a:solidFill>
              </a:rPr>
              <a:t>: Faith only, universalism, etc.</a:t>
            </a:r>
          </a:p>
          <a:p>
            <a:pPr>
              <a:buNone/>
            </a:pPr>
            <a:r>
              <a:rPr lang="en-US" sz="2800" dirty="0">
                <a:solidFill>
                  <a:schemeClr val="tx1"/>
                </a:solidFill>
              </a:rPr>
              <a:t> 4. </a:t>
            </a:r>
            <a:r>
              <a:rPr lang="en-US" sz="2800" u="sng" dirty="0">
                <a:solidFill>
                  <a:schemeClr val="tx1"/>
                </a:solidFill>
              </a:rPr>
              <a:t>Latter-day gospels</a:t>
            </a:r>
            <a:r>
              <a:rPr lang="en-US" sz="2800" dirty="0">
                <a:solidFill>
                  <a:schemeClr val="tx1"/>
                </a:solidFill>
              </a:rPr>
              <a:t>: LDS, JW’s, Adventists, 	Premillennial, etc.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50B92E-006F-44DF-BFBB-5A0FCF8E9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E0090-76E6-46DB-92F9-1679D8164F88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pAutoFit/>
          </a:bodyPr>
          <a:lstStyle/>
          <a:p>
            <a:r>
              <a:rPr lang="en-US" dirty="0"/>
              <a:t>The Beginning Of Discipleship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8800"/>
            <a:ext cx="8077200" cy="4994572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600" i="1" dirty="0">
                <a:solidFill>
                  <a:schemeClr val="tx1"/>
                </a:solidFill>
              </a:rPr>
              <a:t>“</a:t>
            </a:r>
            <a:r>
              <a:rPr lang="en-US" sz="3600" i="1" u="sng" dirty="0">
                <a:solidFill>
                  <a:schemeClr val="tx1"/>
                </a:solidFill>
              </a:rPr>
              <a:t>Go make disciples</a:t>
            </a:r>
            <a:r>
              <a:rPr lang="en-US" sz="3600" i="1" dirty="0">
                <a:solidFill>
                  <a:schemeClr val="tx1"/>
                </a:solidFill>
              </a:rPr>
              <a:t>.” </a:t>
            </a:r>
            <a:r>
              <a:rPr lang="en-US" sz="3600" b="1" i="1" dirty="0">
                <a:solidFill>
                  <a:schemeClr val="tx1"/>
                </a:solidFill>
              </a:rPr>
              <a:t>BAPTIZE</a:t>
            </a:r>
          </a:p>
          <a:p>
            <a:pPr>
              <a:buNone/>
            </a:pPr>
            <a:r>
              <a:rPr lang="en-US" sz="3200" baseline="0" dirty="0">
                <a:solidFill>
                  <a:schemeClr val="tx1"/>
                </a:solidFill>
              </a:rPr>
              <a:t>Water baptism is essential:</a:t>
            </a:r>
          </a:p>
          <a:p>
            <a:r>
              <a:rPr lang="en-US" sz="3200" baseline="0" dirty="0">
                <a:solidFill>
                  <a:schemeClr val="tx1"/>
                </a:solidFill>
              </a:rPr>
              <a:t>For a relationship with God. Matthew 28:19; (Galatians 3:27)</a:t>
            </a:r>
          </a:p>
          <a:p>
            <a:r>
              <a:rPr lang="da-DK" sz="3200" baseline="0" dirty="0">
                <a:solidFill>
                  <a:schemeClr val="tx1"/>
                </a:solidFill>
              </a:rPr>
              <a:t>For salvation. Mark 16:16 (1 Peter 3:21)</a:t>
            </a:r>
          </a:p>
          <a:p>
            <a:r>
              <a:rPr lang="en-US" sz="3200" baseline="0" dirty="0">
                <a:solidFill>
                  <a:schemeClr val="tx1"/>
                </a:solidFill>
              </a:rPr>
              <a:t>For remission of sins. Acts 2:38</a:t>
            </a:r>
          </a:p>
          <a:p>
            <a:r>
              <a:rPr lang="en-US" sz="3200" baseline="0" dirty="0">
                <a:solidFill>
                  <a:schemeClr val="tx1"/>
                </a:solidFill>
              </a:rPr>
              <a:t>For cleansing. Acts 22:16; Ephesians 5:26</a:t>
            </a:r>
          </a:p>
          <a:p>
            <a:r>
              <a:rPr lang="en-US" sz="3200" baseline="0" dirty="0">
                <a:solidFill>
                  <a:schemeClr val="tx1"/>
                </a:solidFill>
              </a:rPr>
              <a:t>For new life in Christ. Romans 6:3-4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A27270-B3C5-4D50-BA68-C1E7E97C5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E0090-76E6-46DB-92F9-1679D8164F88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pAutoFit/>
          </a:bodyPr>
          <a:lstStyle/>
          <a:p>
            <a:r>
              <a:rPr lang="en-US" dirty="0"/>
              <a:t>The Beginning Of Discipleship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0537"/>
            <a:ext cx="8382000" cy="4635500"/>
          </a:xfr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600" i="1" dirty="0">
                <a:solidFill>
                  <a:schemeClr val="tx1"/>
                </a:solidFill>
              </a:rPr>
              <a:t>“</a:t>
            </a:r>
            <a:r>
              <a:rPr lang="en-US" sz="3600" i="1" u="sng" dirty="0">
                <a:solidFill>
                  <a:schemeClr val="tx1"/>
                </a:solidFill>
              </a:rPr>
              <a:t>Go make disciples</a:t>
            </a:r>
            <a:r>
              <a:rPr lang="en-US" sz="3600" i="1" dirty="0">
                <a:solidFill>
                  <a:schemeClr val="tx1"/>
                </a:solidFill>
              </a:rPr>
              <a:t>.” </a:t>
            </a:r>
            <a:r>
              <a:rPr lang="en-US" sz="3600" b="1" i="1" dirty="0">
                <a:solidFill>
                  <a:schemeClr val="tx1"/>
                </a:solidFill>
              </a:rPr>
              <a:t>TEACHING THEM …</a:t>
            </a:r>
            <a:endParaRPr lang="en-US" sz="3600" b="1" i="1" baseline="0" dirty="0">
              <a:solidFill>
                <a:schemeClr val="tx1"/>
              </a:solidFill>
            </a:endParaRPr>
          </a:p>
          <a:p>
            <a:r>
              <a:rPr lang="en-US" sz="3200" baseline="0" dirty="0">
                <a:solidFill>
                  <a:schemeClr val="tx1"/>
                </a:solidFill>
              </a:rPr>
              <a:t>Bible teaching and learning is to a new Christian what milk is to a new </a:t>
            </a:r>
            <a:r>
              <a:rPr lang="en-US" sz="3200" dirty="0">
                <a:solidFill>
                  <a:schemeClr val="tx1"/>
                </a:solidFill>
              </a:rPr>
              <a:t>b</a:t>
            </a:r>
            <a:r>
              <a:rPr lang="en-US" sz="3200" baseline="0" dirty="0">
                <a:solidFill>
                  <a:schemeClr val="tx1"/>
                </a:solidFill>
              </a:rPr>
              <a:t>aby.</a:t>
            </a:r>
            <a:br>
              <a:rPr lang="en-US" sz="3200" baseline="0" dirty="0">
                <a:solidFill>
                  <a:schemeClr val="tx1"/>
                </a:solidFill>
              </a:rPr>
            </a:br>
            <a:r>
              <a:rPr lang="en-US" sz="3200" baseline="0" dirty="0">
                <a:solidFill>
                  <a:schemeClr val="tx1"/>
                </a:solidFill>
              </a:rPr>
              <a:t>1 Peter 2:2; cf. Acts 2:41, 46; 5:12, 42</a:t>
            </a:r>
          </a:p>
          <a:p>
            <a:r>
              <a:rPr lang="en-US" sz="3200" baseline="0" dirty="0">
                <a:solidFill>
                  <a:schemeClr val="tx1"/>
                </a:solidFill>
              </a:rPr>
              <a:t>God measures spiritual strength and maturity by our interest in, our commitment to, and our growth in learning and living God’s word. </a:t>
            </a:r>
            <a:br>
              <a:rPr lang="en-US" sz="3200" baseline="0" dirty="0">
                <a:solidFill>
                  <a:schemeClr val="tx1"/>
                </a:solidFill>
              </a:rPr>
            </a:br>
            <a:r>
              <a:rPr lang="en-US" sz="3200" baseline="0" dirty="0">
                <a:solidFill>
                  <a:schemeClr val="tx1"/>
                </a:solidFill>
              </a:rPr>
              <a:t>Hebrews 5:11-12.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1E44A3-524B-4991-A9AE-304BE1B7C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E0090-76E6-46DB-92F9-1679D8164F88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798680"/>
          </a:xfrm>
        </p:spPr>
        <p:txBody>
          <a:bodyPr>
            <a:spAutoFit/>
          </a:bodyPr>
          <a:lstStyle/>
          <a:p>
            <a:r>
              <a:rPr lang="en-US" dirty="0"/>
              <a:t>Are You A Disciple?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8758" y="1371600"/>
            <a:ext cx="7633742" cy="5378780"/>
          </a:xfrm>
        </p:spPr>
        <p:txBody>
          <a:bodyPr>
            <a:sp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One who </a:t>
            </a:r>
            <a:r>
              <a:rPr lang="en-US" sz="3200" b="1" dirty="0">
                <a:solidFill>
                  <a:schemeClr val="tx1"/>
                </a:solidFill>
              </a:rPr>
              <a:t>seeks</a:t>
            </a:r>
            <a:r>
              <a:rPr lang="en-US" sz="3200" dirty="0">
                <a:solidFill>
                  <a:schemeClr val="tx1"/>
                </a:solidFill>
              </a:rPr>
              <a:t> to be like Christ.</a:t>
            </a:r>
          </a:p>
          <a:p>
            <a:r>
              <a:rPr lang="en-US" sz="3200" dirty="0">
                <a:solidFill>
                  <a:schemeClr val="tx1"/>
                </a:solidFill>
              </a:rPr>
              <a:t>One who </a:t>
            </a:r>
            <a:r>
              <a:rPr lang="en-US" sz="3200" b="1" dirty="0">
                <a:solidFill>
                  <a:schemeClr val="tx1"/>
                </a:solidFill>
              </a:rPr>
              <a:t>abides</a:t>
            </a:r>
            <a:r>
              <a:rPr lang="en-US" sz="3200" dirty="0">
                <a:solidFill>
                  <a:schemeClr val="tx1"/>
                </a:solidFill>
              </a:rPr>
              <a:t> in His word.</a:t>
            </a:r>
          </a:p>
          <a:p>
            <a:r>
              <a:rPr lang="en-US" sz="3200" dirty="0">
                <a:solidFill>
                  <a:schemeClr val="tx1"/>
                </a:solidFill>
              </a:rPr>
              <a:t>One who </a:t>
            </a:r>
            <a:r>
              <a:rPr lang="en-US" sz="3200" b="1" dirty="0">
                <a:solidFill>
                  <a:schemeClr val="tx1"/>
                </a:solidFill>
              </a:rPr>
              <a:t>loves</a:t>
            </a:r>
            <a:r>
              <a:rPr lang="en-US" sz="3200" dirty="0">
                <a:solidFill>
                  <a:schemeClr val="tx1"/>
                </a:solidFill>
              </a:rPr>
              <a:t> the brethren.</a:t>
            </a:r>
          </a:p>
          <a:p>
            <a:r>
              <a:rPr lang="en-US" sz="3200" dirty="0">
                <a:solidFill>
                  <a:schemeClr val="tx1"/>
                </a:solidFill>
              </a:rPr>
              <a:t>One who </a:t>
            </a:r>
            <a:r>
              <a:rPr lang="en-US" sz="3200" b="1" dirty="0">
                <a:solidFill>
                  <a:schemeClr val="tx1"/>
                </a:solidFill>
              </a:rPr>
              <a:t>bears</a:t>
            </a:r>
            <a:r>
              <a:rPr lang="en-US" sz="3200" dirty="0">
                <a:solidFill>
                  <a:schemeClr val="tx1"/>
                </a:solidFill>
              </a:rPr>
              <a:t> much fruit.</a:t>
            </a:r>
          </a:p>
          <a:p>
            <a:r>
              <a:rPr lang="en-US" sz="3200" dirty="0">
                <a:solidFill>
                  <a:schemeClr val="tx1"/>
                </a:solidFill>
              </a:rPr>
              <a:t>One who </a:t>
            </a:r>
            <a:r>
              <a:rPr lang="en-US" sz="3200" b="1" dirty="0">
                <a:solidFill>
                  <a:schemeClr val="tx1"/>
                </a:solidFill>
              </a:rPr>
              <a:t>puts Jesus first</a:t>
            </a:r>
            <a:r>
              <a:rPr lang="en-US" sz="3200" dirty="0">
                <a:solidFill>
                  <a:schemeClr val="tx1"/>
                </a:solidFill>
              </a:rPr>
              <a:t>, no matter the cost.</a:t>
            </a:r>
          </a:p>
          <a:p>
            <a:r>
              <a:rPr lang="en-US" sz="3200" dirty="0">
                <a:solidFill>
                  <a:schemeClr val="tx1"/>
                </a:solidFill>
              </a:rPr>
              <a:t>One who </a:t>
            </a:r>
            <a:r>
              <a:rPr lang="en-US" sz="3200" b="1" dirty="0">
                <a:solidFill>
                  <a:schemeClr val="tx1"/>
                </a:solidFill>
              </a:rPr>
              <a:t>enjoys the blessings </a:t>
            </a:r>
            <a:r>
              <a:rPr lang="en-US" sz="3200" dirty="0">
                <a:solidFill>
                  <a:schemeClr val="tx1"/>
                </a:solidFill>
              </a:rPr>
              <a:t>and </a:t>
            </a:r>
            <a:r>
              <a:rPr lang="en-US" sz="3200" b="1" dirty="0">
                <a:solidFill>
                  <a:schemeClr val="tx1"/>
                </a:solidFill>
              </a:rPr>
              <a:t>shares in the responsibilities </a:t>
            </a:r>
            <a:r>
              <a:rPr lang="en-US" sz="3200" dirty="0">
                <a:solidFill>
                  <a:schemeClr val="tx1"/>
                </a:solidFill>
              </a:rPr>
              <a:t>of being in Christ.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26C90D-F680-4363-8CE1-ECD84BCA3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E0090-76E6-46DB-92F9-1679D8164F88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798680"/>
          </a:xfrm>
        </p:spPr>
        <p:txBody>
          <a:bodyPr>
            <a:spAutoFit/>
          </a:bodyPr>
          <a:lstStyle/>
          <a:p>
            <a:r>
              <a:rPr lang="en-US" dirty="0"/>
              <a:t>“Go Make Disciples”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8758" y="1676400"/>
            <a:ext cx="7633742" cy="5041765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b="1" dirty="0">
                <a:solidFill>
                  <a:schemeClr val="tx1"/>
                </a:solidFill>
              </a:rPr>
              <a:t>Context: Great Commission.</a:t>
            </a:r>
          </a:p>
          <a:p>
            <a:pPr>
              <a:buNone/>
            </a:pPr>
            <a:r>
              <a:rPr lang="en-US" sz="2600" dirty="0">
                <a:solidFill>
                  <a:schemeClr val="tx1"/>
                </a:solidFill>
              </a:rPr>
              <a:t>Matthew 28:19-20, </a:t>
            </a:r>
            <a:r>
              <a:rPr lang="en-US" sz="2600" i="1" dirty="0">
                <a:solidFill>
                  <a:schemeClr val="tx1"/>
                </a:solidFill>
              </a:rPr>
              <a:t>“Go ye therefore, and make disciples of all the nations, baptizing them into the name of the Father and of the Son and of the Holy Spirit: teaching them to observe all things whatsoever I commanded you: and lo, I am with you always, even unto the end of the world.”</a:t>
            </a:r>
          </a:p>
          <a:p>
            <a:pPr>
              <a:buNone/>
            </a:pP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cf. Mark 16:15; Luke 24:44ff; Acts 1:6-8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i="1" dirty="0">
                <a:solidFill>
                  <a:schemeClr val="tx1"/>
                </a:solidFill>
              </a:rPr>
              <a:t>“All nations …”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1592B3-CB71-4BC0-804F-07FA1F009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E0090-76E6-46DB-92F9-1679D8164F8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798680"/>
          </a:xfrm>
        </p:spPr>
        <p:txBody>
          <a:bodyPr>
            <a:spAutoFit/>
          </a:bodyPr>
          <a:lstStyle/>
          <a:p>
            <a:r>
              <a:rPr lang="en-US" dirty="0"/>
              <a:t>“Go Make Disciples”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8758" y="1447800"/>
            <a:ext cx="7633742" cy="4999317"/>
          </a:xfrm>
        </p:spPr>
        <p:txBody>
          <a:bodyPr>
            <a:sp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Responsibility of the teacher: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To the message.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Know the urgency of the message. 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Romans 9:1; 10:1ff</a:t>
            </a:r>
          </a:p>
          <a:p>
            <a:pPr marL="457200" lvl="1" indent="0">
              <a:buNone/>
            </a:pPr>
            <a:endParaRPr lang="en-US" sz="2800" dirty="0">
              <a:solidFill>
                <a:schemeClr val="tx1"/>
              </a:solidFill>
            </a:endParaRPr>
          </a:p>
          <a:p>
            <a:r>
              <a:rPr lang="en-US" sz="3200" dirty="0">
                <a:solidFill>
                  <a:schemeClr val="tx1"/>
                </a:solidFill>
              </a:rPr>
              <a:t>Responsibility of the taught: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To the message.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To know the urgency of the message. 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i="1" dirty="0">
                <a:solidFill>
                  <a:schemeClr val="tx1"/>
                </a:solidFill>
              </a:rPr>
              <a:t>“What must I do?”</a:t>
            </a:r>
            <a:r>
              <a:rPr lang="en-US" sz="2800" dirty="0">
                <a:solidFill>
                  <a:schemeClr val="tx1"/>
                </a:solidFill>
              </a:rPr>
              <a:t> Acts 2; 9; 16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AA8DA5-97FA-4282-A21D-253AB5D9C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E0090-76E6-46DB-92F9-1679D8164F8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798680"/>
          </a:xfrm>
        </p:spPr>
        <p:txBody>
          <a:bodyPr>
            <a:spAutoFit/>
          </a:bodyPr>
          <a:lstStyle/>
          <a:p>
            <a:r>
              <a:rPr lang="en-US" dirty="0"/>
              <a:t>“Go Make Disciples”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8758" y="1447800"/>
            <a:ext cx="7633742" cy="4040209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600" dirty="0">
                <a:solidFill>
                  <a:schemeClr val="tx1"/>
                </a:solidFill>
              </a:rPr>
              <a:t>Definition: </a:t>
            </a:r>
            <a:r>
              <a:rPr lang="en-US" sz="3600" baseline="0" dirty="0">
                <a:solidFill>
                  <a:schemeClr val="tx1"/>
                </a:solidFill>
              </a:rPr>
              <a:t>“</a:t>
            </a:r>
            <a:r>
              <a:rPr lang="en-US" sz="3600" dirty="0">
                <a:solidFill>
                  <a:schemeClr val="tx1"/>
                </a:solidFill>
              </a:rPr>
              <a:t>D</a:t>
            </a:r>
            <a:r>
              <a:rPr lang="en-US" sz="3600" baseline="0" dirty="0">
                <a:solidFill>
                  <a:schemeClr val="tx1"/>
                </a:solidFill>
              </a:rPr>
              <a:t>isciple”</a:t>
            </a:r>
          </a:p>
          <a:p>
            <a:r>
              <a:rPr lang="en-US" sz="2400" i="1" baseline="0" dirty="0" err="1">
                <a:solidFill>
                  <a:schemeClr val="tx1"/>
                </a:solidFill>
              </a:rPr>
              <a:t>matheteuo</a:t>
            </a:r>
            <a:r>
              <a:rPr lang="en-US" sz="2400" i="1" baseline="0" dirty="0">
                <a:solidFill>
                  <a:schemeClr val="tx1"/>
                </a:solidFill>
              </a:rPr>
              <a:t> </a:t>
            </a:r>
            <a:r>
              <a:rPr lang="en-US" sz="2400" baseline="0" dirty="0">
                <a:solidFill>
                  <a:schemeClr val="tx1"/>
                </a:solidFill>
              </a:rPr>
              <a:t>to be a disciple or follower of another’s doctrine (Matthew 27:57); to make a disciple (Matthew 28:19; Acts 14:21); to instruct (Matthew 13:52) with the purpose of making a disciple.</a:t>
            </a:r>
          </a:p>
          <a:p>
            <a:r>
              <a:rPr lang="en-US" sz="2400" i="1" baseline="0" dirty="0" err="1">
                <a:solidFill>
                  <a:schemeClr val="tx1"/>
                </a:solidFill>
              </a:rPr>
              <a:t>matheteuo</a:t>
            </a:r>
            <a:r>
              <a:rPr lang="en-US" sz="2400" i="1" baseline="0" dirty="0">
                <a:solidFill>
                  <a:schemeClr val="tx1"/>
                </a:solidFill>
              </a:rPr>
              <a:t> </a:t>
            </a:r>
            <a:r>
              <a:rPr lang="en-US" sz="2400" baseline="0" dirty="0">
                <a:solidFill>
                  <a:schemeClr val="tx1"/>
                </a:solidFill>
              </a:rPr>
              <a:t>means not only to learn, but to become attached to one’s teacher and to become his follower in doctrine and conduct of life.</a:t>
            </a:r>
            <a:r>
              <a:rPr lang="en-US" baseline="0" dirty="0">
                <a:solidFill>
                  <a:schemeClr val="tx1"/>
                </a:solidFill>
              </a:rPr>
              <a:t> </a:t>
            </a:r>
            <a:r>
              <a:rPr lang="en-US" sz="2000" baseline="0" dirty="0">
                <a:solidFill>
                  <a:schemeClr val="tx1"/>
                </a:solidFill>
              </a:rPr>
              <a:t>(The Complete Word Study Dictionary)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D16386-58EC-4006-8BD9-32F60C291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E0090-76E6-46DB-92F9-1679D8164F8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798680"/>
          </a:xfrm>
        </p:spPr>
        <p:txBody>
          <a:bodyPr>
            <a:spAutoFit/>
          </a:bodyPr>
          <a:lstStyle/>
          <a:p>
            <a:r>
              <a:rPr lang="en-US" dirty="0"/>
              <a:t>“Go Make Disciples”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8758" y="1676400"/>
            <a:ext cx="7633742" cy="2311274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b="1" baseline="0" dirty="0">
                <a:solidFill>
                  <a:schemeClr val="tx1"/>
                </a:solidFill>
              </a:rPr>
              <a:t>The Goal Of </a:t>
            </a:r>
            <a:r>
              <a:rPr lang="en-US" sz="3200" b="1" dirty="0">
                <a:solidFill>
                  <a:schemeClr val="tx1"/>
                </a:solidFill>
              </a:rPr>
              <a:t>D</a:t>
            </a:r>
            <a:r>
              <a:rPr lang="en-US" sz="3200" b="1" baseline="0" dirty="0">
                <a:solidFill>
                  <a:schemeClr val="tx1"/>
                </a:solidFill>
              </a:rPr>
              <a:t>iscipleship.</a:t>
            </a:r>
          </a:p>
          <a:p>
            <a:r>
              <a:rPr lang="en-US" sz="3200" baseline="0" dirty="0">
                <a:solidFill>
                  <a:schemeClr val="tx1"/>
                </a:solidFill>
              </a:rPr>
              <a:t>Stated by Jesus himself: to be like the teacher. Luke 6:40; cf. Romans 8:29; Galatians 4:19</a:t>
            </a:r>
            <a:endParaRPr lang="en-US" sz="3200" i="1" baseline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0E2BB6-C651-4D4E-A790-315847234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E0090-76E6-46DB-92F9-1679D8164F8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pAutoFit/>
          </a:bodyPr>
          <a:lstStyle/>
          <a:p>
            <a:r>
              <a:rPr lang="en-US" dirty="0"/>
              <a:t>Identifying Marks Of Discipleship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80093"/>
            <a:ext cx="8382000" cy="4394729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b="1" baseline="0" dirty="0">
                <a:solidFill>
                  <a:schemeClr val="tx1"/>
                </a:solidFill>
              </a:rPr>
              <a:t>What </a:t>
            </a:r>
            <a:r>
              <a:rPr lang="en-US" sz="3200" b="1" dirty="0">
                <a:solidFill>
                  <a:schemeClr val="tx1"/>
                </a:solidFill>
              </a:rPr>
              <a:t>Is A Disciple?</a:t>
            </a:r>
          </a:p>
          <a:p>
            <a:r>
              <a:rPr lang="en-US" sz="3200" baseline="0" dirty="0">
                <a:solidFill>
                  <a:schemeClr val="tx1"/>
                </a:solidFill>
              </a:rPr>
              <a:t>One who abides in the words of Jesus. John 8:31; Matthew 7:21ff;</a:t>
            </a:r>
            <a:r>
              <a:rPr lang="en-US" sz="3200" dirty="0">
                <a:solidFill>
                  <a:schemeClr val="tx1"/>
                </a:solidFill>
              </a:rPr>
              <a:t> James 1:21-25</a:t>
            </a:r>
          </a:p>
          <a:p>
            <a:r>
              <a:rPr lang="en-US" sz="3200" baseline="0" dirty="0">
                <a:solidFill>
                  <a:schemeClr val="tx1"/>
                </a:solidFill>
              </a:rPr>
              <a:t>One</a:t>
            </a:r>
            <a:r>
              <a:rPr lang="en-US" sz="3200" dirty="0">
                <a:solidFill>
                  <a:schemeClr val="tx1"/>
                </a:solidFill>
              </a:rPr>
              <a:t> who loves the brethren. John 13:34-35</a:t>
            </a:r>
          </a:p>
          <a:p>
            <a:r>
              <a:rPr lang="en-US" sz="3200" baseline="0" dirty="0">
                <a:solidFill>
                  <a:schemeClr val="tx1"/>
                </a:solidFill>
              </a:rPr>
              <a:t>One</a:t>
            </a:r>
            <a:r>
              <a:rPr lang="en-US" sz="3200" dirty="0">
                <a:solidFill>
                  <a:schemeClr val="tx1"/>
                </a:solidFill>
              </a:rPr>
              <a:t> who bears much fruit. John 15:5, 8; 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cf. Matthew 5:13-16</a:t>
            </a:r>
          </a:p>
          <a:p>
            <a:pPr algn="ctr">
              <a:buNone/>
            </a:pPr>
            <a:r>
              <a:rPr lang="en-US" sz="4400" b="1" baseline="0" dirty="0">
                <a:solidFill>
                  <a:schemeClr val="tx1"/>
                </a:solidFill>
              </a:rPr>
              <a:t>Commitment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41FA6A-B37A-4B13-9163-70C5116D3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E0090-76E6-46DB-92F9-1679D8164F8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pAutoFit/>
          </a:bodyPr>
          <a:lstStyle/>
          <a:p>
            <a:r>
              <a:rPr lang="en-US" dirty="0"/>
              <a:t>The Costs Of Discipleship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97363"/>
            <a:ext cx="8382000" cy="4632037"/>
          </a:xfr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500" b="1" dirty="0">
                <a:solidFill>
                  <a:schemeClr val="tx1"/>
                </a:solidFill>
              </a:rPr>
              <a:t>What Is A Disciple?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baseline="0" dirty="0">
                <a:solidFill>
                  <a:schemeClr val="tx1"/>
                </a:solidFill>
              </a:rPr>
              <a:t>Jesus must come first. Luke 14:26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Before family.</a:t>
            </a:r>
            <a:r>
              <a:rPr lang="en-US" sz="2800" baseline="0" dirty="0">
                <a:solidFill>
                  <a:schemeClr val="tx1"/>
                </a:solidFill>
              </a:rPr>
              <a:t> Matthew 10:34-37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800" baseline="0" dirty="0">
                <a:solidFill>
                  <a:schemeClr val="tx1"/>
                </a:solidFill>
              </a:rPr>
              <a:t>Before self. Luke 9:23-25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baseline="0" dirty="0">
                <a:solidFill>
                  <a:schemeClr val="tx1"/>
                </a:solidFill>
              </a:rPr>
              <a:t>Must be willing to suffer. Luke 14:27; 2 Timothy 3:12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baseline="0" dirty="0">
                <a:solidFill>
                  <a:schemeClr val="tx1"/>
                </a:solidFill>
              </a:rPr>
              <a:t>Renounce all that we have to follow Jesus. </a:t>
            </a:r>
            <a:br>
              <a:rPr lang="en-US" sz="3200" baseline="0" dirty="0">
                <a:solidFill>
                  <a:schemeClr val="tx1"/>
                </a:solidFill>
              </a:rPr>
            </a:br>
            <a:r>
              <a:rPr lang="en-US" sz="3200" baseline="0" dirty="0">
                <a:solidFill>
                  <a:schemeClr val="tx1"/>
                </a:solidFill>
              </a:rPr>
              <a:t>Luke 14:33; cf. John</a:t>
            </a:r>
            <a:r>
              <a:rPr lang="en-US" sz="3200" dirty="0">
                <a:solidFill>
                  <a:schemeClr val="tx1"/>
                </a:solidFill>
              </a:rPr>
              <a:t> 6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400" b="1" baseline="0" dirty="0">
                <a:solidFill>
                  <a:schemeClr val="tx1"/>
                </a:solidFill>
              </a:rPr>
              <a:t>Sacrifice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A9C893-9E76-4676-AAA3-82B174442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E0090-76E6-46DB-92F9-1679D8164F8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pAutoFit/>
          </a:bodyPr>
          <a:lstStyle/>
          <a:p>
            <a:r>
              <a:rPr lang="en-US" dirty="0"/>
              <a:t>The Rewards Of Discipleship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8758" y="1874518"/>
            <a:ext cx="7633742" cy="4845109"/>
          </a:xfrm>
        </p:spPr>
        <p:txBody>
          <a:bodyPr>
            <a:sp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Future blessings. Romans 5:9; cf. Romans 6:23; 11:22</a:t>
            </a:r>
          </a:p>
          <a:p>
            <a:r>
              <a:rPr lang="en-US" sz="3200" dirty="0">
                <a:solidFill>
                  <a:schemeClr val="tx1"/>
                </a:solidFill>
              </a:rPr>
              <a:t>Present blessings.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Forgiveness. Acts 2:38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Prayer. John 9:31; 1 Peter 3:12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Peace. Phil. 4:4ff; 1 Peter 5:6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Family. Galatians 3:26ff; Romans 8:16-17</a:t>
            </a:r>
          </a:p>
          <a:p>
            <a:pPr algn="ctr">
              <a:buNone/>
            </a:pPr>
            <a:r>
              <a:rPr lang="en-US" sz="4400" b="1" dirty="0">
                <a:solidFill>
                  <a:schemeClr val="tx1"/>
                </a:solidFill>
              </a:rPr>
              <a:t>Trust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3554ED-3AB2-4688-A7ED-FC753CFF2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E0090-76E6-46DB-92F9-1679D8164F8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pAutoFit/>
          </a:bodyPr>
          <a:lstStyle/>
          <a:p>
            <a:r>
              <a:rPr lang="en-US" dirty="0"/>
              <a:t>The Beginning Of Discipleship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874516"/>
            <a:ext cx="8229600" cy="4876463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800" i="1" dirty="0">
                <a:solidFill>
                  <a:schemeClr val="tx1"/>
                </a:solidFill>
              </a:rPr>
              <a:t>“</a:t>
            </a:r>
            <a:r>
              <a:rPr lang="en-US" sz="3800" i="1" u="sng" dirty="0">
                <a:solidFill>
                  <a:schemeClr val="tx1"/>
                </a:solidFill>
              </a:rPr>
              <a:t>Go make disciples</a:t>
            </a:r>
            <a:r>
              <a:rPr lang="en-US" sz="3800" i="1" dirty="0">
                <a:solidFill>
                  <a:schemeClr val="tx1"/>
                </a:solidFill>
              </a:rPr>
              <a:t>.” </a:t>
            </a:r>
            <a:r>
              <a:rPr lang="en-US" sz="3800" b="1" i="1" dirty="0">
                <a:solidFill>
                  <a:schemeClr val="tx1"/>
                </a:solidFill>
              </a:rPr>
              <a:t>TEACH</a:t>
            </a:r>
          </a:p>
          <a:p>
            <a:pPr>
              <a:buNone/>
            </a:pPr>
            <a:r>
              <a:rPr lang="en-US" sz="3300" b="1" dirty="0">
                <a:solidFill>
                  <a:schemeClr val="tx1"/>
                </a:solidFill>
              </a:rPr>
              <a:t>God calls the lost through teaching.</a:t>
            </a:r>
            <a:br>
              <a:rPr lang="en-US" sz="3300" dirty="0">
                <a:solidFill>
                  <a:schemeClr val="tx1"/>
                </a:solidFill>
              </a:rPr>
            </a:br>
            <a:r>
              <a:rPr lang="en-US" sz="3300" dirty="0">
                <a:solidFill>
                  <a:schemeClr val="tx1"/>
                </a:solidFill>
              </a:rPr>
              <a:t>John 6:44-45; Romans 10:8-13, 14-17; </a:t>
            </a:r>
            <a:br>
              <a:rPr lang="en-US" sz="3300" dirty="0">
                <a:solidFill>
                  <a:schemeClr val="tx1"/>
                </a:solidFill>
              </a:rPr>
            </a:br>
            <a:r>
              <a:rPr lang="en-US" sz="3300" dirty="0">
                <a:solidFill>
                  <a:schemeClr val="tx1"/>
                </a:solidFill>
              </a:rPr>
              <a:t>Note: Acts 16:9-10</a:t>
            </a:r>
          </a:p>
          <a:p>
            <a:pPr>
              <a:buNone/>
            </a:pPr>
            <a:r>
              <a:rPr lang="en-US" sz="3300" b="1" dirty="0">
                <a:solidFill>
                  <a:schemeClr val="tx1"/>
                </a:solidFill>
              </a:rPr>
              <a:t>Make Disciples by Gospel Preaching.</a:t>
            </a:r>
            <a:br>
              <a:rPr lang="en-US" sz="3300" b="1" dirty="0">
                <a:solidFill>
                  <a:schemeClr val="tx1"/>
                </a:solidFill>
              </a:rPr>
            </a:br>
            <a:r>
              <a:rPr lang="en-US" sz="3300" dirty="0">
                <a:solidFill>
                  <a:schemeClr val="tx1"/>
                </a:solidFill>
              </a:rPr>
              <a:t>Acts 2:14, 22, 36, 40</a:t>
            </a:r>
          </a:p>
          <a:p>
            <a:pPr>
              <a:buNone/>
            </a:pPr>
            <a:r>
              <a:rPr lang="en-US" sz="3300" b="1" dirty="0">
                <a:solidFill>
                  <a:schemeClr val="tx1"/>
                </a:solidFill>
              </a:rPr>
              <a:t>Preaching saves believers.</a:t>
            </a:r>
            <a:br>
              <a:rPr lang="en-US" sz="3300" b="1" dirty="0">
                <a:solidFill>
                  <a:schemeClr val="tx1"/>
                </a:solidFill>
              </a:rPr>
            </a:br>
            <a:r>
              <a:rPr lang="en-US" sz="3300" dirty="0">
                <a:solidFill>
                  <a:schemeClr val="tx1"/>
                </a:solidFill>
              </a:rPr>
              <a:t>1 Corinthians 1:21; Romans 10:14-17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66FE67-3086-4DD2-B239-B07C09461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E0090-76E6-46DB-92F9-1679D8164F8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3324</TotalTime>
  <Words>825</Words>
  <Application>Microsoft Office PowerPoint</Application>
  <PresentationFormat>On-screen Show (4:3)</PresentationFormat>
  <Paragraphs>97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Gill Sans MT</vt:lpstr>
      <vt:lpstr>Impact</vt:lpstr>
      <vt:lpstr>Badge</vt:lpstr>
      <vt:lpstr>“Go Make Disciples”</vt:lpstr>
      <vt:lpstr>“Go Make Disciples”</vt:lpstr>
      <vt:lpstr>“Go Make Disciples”</vt:lpstr>
      <vt:lpstr>“Go Make Disciples”</vt:lpstr>
      <vt:lpstr>“Go Make Disciples”</vt:lpstr>
      <vt:lpstr>Identifying Marks Of Discipleship</vt:lpstr>
      <vt:lpstr>The Costs Of Discipleship</vt:lpstr>
      <vt:lpstr>The Rewards Of Discipleship</vt:lpstr>
      <vt:lpstr>The Beginning Of Discipleship</vt:lpstr>
      <vt:lpstr>The Beginning Of Discipleship</vt:lpstr>
      <vt:lpstr>The Beginning Of Discipleship</vt:lpstr>
      <vt:lpstr>The Beginning Of Discipleship</vt:lpstr>
      <vt:lpstr>The Beginning Of Discipleship</vt:lpstr>
      <vt:lpstr>Are You A Disciple?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 Make Disciples (Part 1) (3)</dc:title>
  <dc:creator>Micky Galloway</dc:creator>
  <cp:lastModifiedBy>Richard Lidh</cp:lastModifiedBy>
  <cp:revision>35</cp:revision>
  <cp:lastPrinted>2020-02-09T01:45:48Z</cp:lastPrinted>
  <dcterms:created xsi:type="dcterms:W3CDTF">2014-01-11T23:02:49Z</dcterms:created>
  <dcterms:modified xsi:type="dcterms:W3CDTF">2020-02-09T01:45:52Z</dcterms:modified>
</cp:coreProperties>
</file>